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2" r:id="rId2"/>
    <p:sldId id="311" r:id="rId3"/>
    <p:sldId id="313" r:id="rId4"/>
    <p:sldId id="257" r:id="rId5"/>
    <p:sldId id="258" r:id="rId6"/>
    <p:sldId id="331" r:id="rId7"/>
    <p:sldId id="259" r:id="rId8"/>
    <p:sldId id="314" r:id="rId9"/>
    <p:sldId id="260" r:id="rId10"/>
    <p:sldId id="315" r:id="rId11"/>
    <p:sldId id="264" r:id="rId12"/>
    <p:sldId id="316" r:id="rId13"/>
    <p:sldId id="317" r:id="rId14"/>
    <p:sldId id="319" r:id="rId15"/>
    <p:sldId id="318" r:id="rId16"/>
    <p:sldId id="320" r:id="rId17"/>
    <p:sldId id="275" r:id="rId18"/>
    <p:sldId id="276" r:id="rId19"/>
    <p:sldId id="309" r:id="rId20"/>
    <p:sldId id="308" r:id="rId21"/>
    <p:sldId id="310" r:id="rId22"/>
    <p:sldId id="277" r:id="rId23"/>
    <p:sldId id="330" r:id="rId24"/>
    <p:sldId id="321" r:id="rId25"/>
    <p:sldId id="322" r:id="rId26"/>
    <p:sldId id="323" r:id="rId27"/>
    <p:sldId id="324" r:id="rId28"/>
    <p:sldId id="325" r:id="rId29"/>
    <p:sldId id="280" r:id="rId30"/>
    <p:sldId id="281" r:id="rId31"/>
    <p:sldId id="326" r:id="rId32"/>
    <p:sldId id="32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404F21"/>
    <a:srgbClr val="8B3331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F02DB9-6236-41C5-860E-19B18C872065}" type="presOf" srcId="{85E99936-3BB6-4CA0-A347-8C5014ADEF99}" destId="{E9EDFA5C-1177-42F4-AE8A-571361F2830F}" srcOrd="0" destOrd="0" presId="urn:microsoft.com/office/officeart/2005/8/layout/equation2"/>
    <dgm:cxn modelId="{2A147D35-749B-456A-B23A-FA49A2A6FD87}" type="presOf" srcId="{73FD1994-2C4C-41B3-BBB3-9245B019D56E}" destId="{3A9D0BC6-BC2D-445E-82F3-76FBDA7998A9}" srcOrd="0" destOrd="0" presId="urn:microsoft.com/office/officeart/2005/8/layout/equation2"/>
    <dgm:cxn modelId="{64A12F19-A397-44E4-906A-697730CA1B48}" type="presParOf" srcId="{E9EDFA5C-1177-42F4-AE8A-571361F2830F}" destId="{3393805B-7C4C-496B-804E-ED8B77A0FAC0}" srcOrd="0" destOrd="0" presId="urn:microsoft.com/office/officeart/2005/8/layout/equation2"/>
    <dgm:cxn modelId="{DBAB20A6-940B-4FA9-AF19-9A752E1DA1E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4B36F92-E2DF-4A32-BD19-30E63EC0EE30}" type="presOf" srcId="{73FD1994-2C4C-41B3-BBB3-9245B019D56E}" destId="{3A9D0BC6-BC2D-445E-82F3-76FBDA7998A9}" srcOrd="0" destOrd="0" presId="urn:microsoft.com/office/officeart/2005/8/layout/equation2"/>
    <dgm:cxn modelId="{5211C257-42A0-4562-A0F5-816D40998488}" type="presOf" srcId="{85E99936-3BB6-4CA0-A347-8C5014ADEF99}" destId="{E9EDFA5C-1177-42F4-AE8A-571361F2830F}" srcOrd="0" destOrd="0" presId="urn:microsoft.com/office/officeart/2005/8/layout/equation2"/>
    <dgm:cxn modelId="{45A261E7-5758-4462-BBEE-F513B1C17301}" type="presParOf" srcId="{E9EDFA5C-1177-42F4-AE8A-571361F2830F}" destId="{3393805B-7C4C-496B-804E-ED8B77A0FAC0}" srcOrd="0" destOrd="0" presId="urn:microsoft.com/office/officeart/2005/8/layout/equation2"/>
    <dgm:cxn modelId="{4B4496CF-004D-4CE5-B974-95A8BB728D9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 smtClean="0">
              <a:latin typeface="Arial Black" panose="020B0A04020102020204" pitchFamily="34" charset="0"/>
            </a:rPr>
            <a:t>6</a:t>
          </a:r>
          <a:r>
            <a:rPr lang="ru-RU" sz="6500" dirty="0" smtClean="0">
              <a:latin typeface="Arial Black" panose="020B0A04020102020204" pitchFamily="34" charset="0"/>
            </a:rPr>
            <a:t>+</a:t>
          </a:r>
          <a:endParaRPr lang="ru-RU" sz="6500" dirty="0">
            <a:latin typeface="Arial Black" panose="020B0A04020102020204" pitchFamily="34" charset="0"/>
          </a:endParaRP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BA6518-D786-41D3-AD4B-CCEABB30820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58A6F95B-D87C-4169-A735-7FF3FEF564A9}" type="presOf" srcId="{85E99936-3BB6-4CA0-A347-8C5014ADEF99}" destId="{E9EDFA5C-1177-42F4-AE8A-571361F2830F}" srcOrd="0" destOrd="0" presId="urn:microsoft.com/office/officeart/2005/8/layout/equation2"/>
    <dgm:cxn modelId="{1B6F656D-2B88-4508-8E22-972CEB6320DC}" type="presParOf" srcId="{E9EDFA5C-1177-42F4-AE8A-571361F2830F}" destId="{3393805B-7C4C-496B-804E-ED8B77A0FAC0}" srcOrd="0" destOrd="0" presId="urn:microsoft.com/office/officeart/2005/8/layout/equation2"/>
    <dgm:cxn modelId="{7D74A1EC-8C2D-4480-963D-647E250BD5C9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75861F-C71A-4ADD-B1F8-B658B805CEF3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DCBFF42B-A5D5-4D72-981B-C3219182002F}" type="presOf" srcId="{73FD1994-2C4C-41B3-BBB3-9245B019D56E}" destId="{3A9D0BC6-BC2D-445E-82F3-76FBDA7998A9}" srcOrd="0" destOrd="0" presId="urn:microsoft.com/office/officeart/2005/8/layout/equation2"/>
    <dgm:cxn modelId="{E59A94ED-91E7-466C-998D-0BC6AC210908}" type="presParOf" srcId="{E9EDFA5C-1177-42F4-AE8A-571361F2830F}" destId="{3393805B-7C4C-496B-804E-ED8B77A0FAC0}" srcOrd="0" destOrd="0" presId="urn:microsoft.com/office/officeart/2005/8/layout/equation2"/>
    <dgm:cxn modelId="{5C6FBC89-853C-4743-99AB-D1A8522AFF03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4604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A0B9FB-0BF6-4B3A-BB05-62E2606CDD32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191E6CD6-FB60-41F8-AA33-59B583FE21C9}" type="presOf" srcId="{73FD1994-2C4C-41B3-BBB3-9245B019D56E}" destId="{3A9D0BC6-BC2D-445E-82F3-76FBDA7998A9}" srcOrd="0" destOrd="0" presId="urn:microsoft.com/office/officeart/2005/8/layout/equation2"/>
    <dgm:cxn modelId="{AC4B4595-EDEB-463A-B6A7-D12B08869E7F}" type="presParOf" srcId="{E9EDFA5C-1177-42F4-AE8A-571361F2830F}" destId="{3393805B-7C4C-496B-804E-ED8B77A0FAC0}" srcOrd="0" destOrd="0" presId="urn:microsoft.com/office/officeart/2005/8/layout/equation2"/>
    <dgm:cxn modelId="{47F6CC8B-2987-4D19-BCB6-E38D010B085E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>
              <a:latin typeface="Arial Black" panose="020B0A04020102020204" pitchFamily="34" charset="0"/>
            </a:rPr>
            <a:t>0</a:t>
          </a:r>
          <a:r>
            <a:rPr lang="ru-RU" sz="650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022760D2-A929-4C4B-ABC8-38A1D91D279B}" type="presOf" srcId="{85E99936-3BB6-4CA0-A347-8C5014ADEF99}" destId="{E9EDFA5C-1177-42F4-AE8A-571361F2830F}" srcOrd="0" destOrd="0" presId="urn:microsoft.com/office/officeart/2005/8/layout/equation2"/>
    <dgm:cxn modelId="{509BED72-67A9-4513-B3BE-BABE9B4836C8}" type="presOf" srcId="{73FD1994-2C4C-41B3-BBB3-9245B019D56E}" destId="{3A9D0BC6-BC2D-445E-82F3-76FBDA7998A9}" srcOrd="0" destOrd="0" presId="urn:microsoft.com/office/officeart/2005/8/layout/equation2"/>
    <dgm:cxn modelId="{3AA33338-8EAD-4621-8315-2049CFA9C64C}" type="presParOf" srcId="{E9EDFA5C-1177-42F4-AE8A-571361F2830F}" destId="{3393805B-7C4C-496B-804E-ED8B77A0FAC0}" srcOrd="0" destOrd="0" presId="urn:microsoft.com/office/officeart/2005/8/layout/equation2"/>
    <dgm:cxn modelId="{BF43E2CA-0E58-4DBE-94EA-BCC8CB31973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8FEBD-9701-41C3-A0A0-0DB900FD21E4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FC60D9E1-837D-4D72-AEAB-9BF7225C335E}" type="presOf" srcId="{73FD1994-2C4C-41B3-BBB3-9245B019D56E}" destId="{3A9D0BC6-BC2D-445E-82F3-76FBDA7998A9}" srcOrd="0" destOrd="0" presId="urn:microsoft.com/office/officeart/2005/8/layout/equation2"/>
    <dgm:cxn modelId="{D48EA5CC-71C6-4C1D-8527-F9C2696ECD38}" type="presParOf" srcId="{E9EDFA5C-1177-42F4-AE8A-571361F2830F}" destId="{3393805B-7C4C-496B-804E-ED8B77A0FAC0}" srcOrd="0" destOrd="0" presId="urn:microsoft.com/office/officeart/2005/8/layout/equation2"/>
    <dgm:cxn modelId="{5AF95781-02D9-42B7-8F90-0D71FD6316BD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3BBC8E17-D2EB-464F-B07F-F92210AB19A1}" type="presOf" srcId="{85E99936-3BB6-4CA0-A347-8C5014ADEF99}" destId="{E9EDFA5C-1177-42F4-AE8A-571361F2830F}" srcOrd="0" destOrd="0" presId="urn:microsoft.com/office/officeart/2005/8/layout/equation2"/>
    <dgm:cxn modelId="{9F2B53A3-000B-4E4E-8994-61017F52F834}" type="presOf" srcId="{73FD1994-2C4C-41B3-BBB3-9245B019D56E}" destId="{3A9D0BC6-BC2D-445E-82F3-76FBDA7998A9}" srcOrd="0" destOrd="0" presId="urn:microsoft.com/office/officeart/2005/8/layout/equation2"/>
    <dgm:cxn modelId="{3E0298B7-30CA-4716-A630-6488C734C480}" type="presParOf" srcId="{E9EDFA5C-1177-42F4-AE8A-571361F2830F}" destId="{3393805B-7C4C-496B-804E-ED8B77A0FAC0}" srcOrd="0" destOrd="0" presId="urn:microsoft.com/office/officeart/2005/8/layout/equation2"/>
    <dgm:cxn modelId="{F7F3A989-44EF-4F4F-A112-AE31F9858EF4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A3C73-5240-4610-83B9-0D54E4E3F57A}" type="presOf" srcId="{85E99936-3BB6-4CA0-A347-8C5014ADEF99}" destId="{E9EDFA5C-1177-42F4-AE8A-571361F2830F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63BDE990-588B-4C1F-A956-9E9B33C14FB5}" type="presOf" srcId="{73FD1994-2C4C-41B3-BBB3-9245B019D56E}" destId="{3A9D0BC6-BC2D-445E-82F3-76FBDA7998A9}" srcOrd="0" destOrd="0" presId="urn:microsoft.com/office/officeart/2005/8/layout/equation2"/>
    <dgm:cxn modelId="{C492DE59-7DCB-43F8-8747-0E16251D4E25}" type="presParOf" srcId="{E9EDFA5C-1177-42F4-AE8A-571361F2830F}" destId="{3393805B-7C4C-496B-804E-ED8B77A0FAC0}" srcOrd="0" destOrd="0" presId="urn:microsoft.com/office/officeart/2005/8/layout/equation2"/>
    <dgm:cxn modelId="{7E0B6F97-164A-4816-9E56-2DBBC5C66F1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NeighborX="-3646" custLinFactNeighborY="-6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79F82-0FF6-421E-A9F3-7B94E5FA338E}" type="presOf" srcId="{73FD1994-2C4C-41B3-BBB3-9245B019D56E}" destId="{3A9D0BC6-BC2D-445E-82F3-76FBDA7998A9}" srcOrd="0" destOrd="0" presId="urn:microsoft.com/office/officeart/2005/8/layout/equation2"/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CD31AA7A-B4B0-4B2F-A766-FEF95ED6DCC1}" type="presOf" srcId="{85E99936-3BB6-4CA0-A347-8C5014ADEF99}" destId="{E9EDFA5C-1177-42F4-AE8A-571361F2830F}" srcOrd="0" destOrd="0" presId="urn:microsoft.com/office/officeart/2005/8/layout/equation2"/>
    <dgm:cxn modelId="{57F811F4-9A98-4CB3-A11F-5497FD9F2E87}" type="presParOf" srcId="{E9EDFA5C-1177-42F4-AE8A-571361F2830F}" destId="{3393805B-7C4C-496B-804E-ED8B77A0FAC0}" srcOrd="0" destOrd="0" presId="urn:microsoft.com/office/officeart/2005/8/layout/equation2"/>
    <dgm:cxn modelId="{34464E78-303B-43CE-A175-5AFA1BAA79D2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E99936-3BB6-4CA0-A347-8C5014ADEF99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73FD1994-2C4C-41B3-BBB3-9245B019D56E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8800" dirty="0">
              <a:latin typeface="Arial Black" panose="020B0A04020102020204" pitchFamily="34" charset="0"/>
            </a:rPr>
            <a:t>0</a:t>
          </a:r>
          <a:r>
            <a:rPr lang="ru-RU" sz="6500" dirty="0">
              <a:latin typeface="Arial Black" panose="020B0A04020102020204" pitchFamily="34" charset="0"/>
            </a:rPr>
            <a:t>+</a:t>
          </a:r>
        </a:p>
      </dgm:t>
    </dgm:pt>
    <dgm:pt modelId="{8BD47598-65FD-4815-A9F2-A5FCC4A1AF2D}" type="parTrans" cxnId="{26EF723B-4EC2-4C99-B91D-ADE442C344DB}">
      <dgm:prSet/>
      <dgm:spPr/>
      <dgm:t>
        <a:bodyPr/>
        <a:lstStyle/>
        <a:p>
          <a:endParaRPr lang="ru-RU"/>
        </a:p>
      </dgm:t>
    </dgm:pt>
    <dgm:pt modelId="{3A9387A6-7BC9-4EB7-88D5-353868B351B9}" type="sibTrans" cxnId="{26EF723B-4EC2-4C99-B91D-ADE442C344DB}">
      <dgm:prSet/>
      <dgm:spPr/>
      <dgm:t>
        <a:bodyPr/>
        <a:lstStyle/>
        <a:p>
          <a:endParaRPr lang="ru-RU"/>
        </a:p>
      </dgm:t>
    </dgm:pt>
    <dgm:pt modelId="{E9EDFA5C-1177-42F4-AE8A-571361F2830F}" type="pres">
      <dgm:prSet presAssocID="{85E99936-3BB6-4CA0-A347-8C5014ADEF99}" presName="Name0" presStyleCnt="0">
        <dgm:presLayoutVars>
          <dgm:dir/>
          <dgm:resizeHandles val="exact"/>
        </dgm:presLayoutVars>
      </dgm:prSet>
      <dgm:spPr/>
    </dgm:pt>
    <dgm:pt modelId="{3393805B-7C4C-496B-804E-ED8B77A0FAC0}" type="pres">
      <dgm:prSet presAssocID="{85E99936-3BB6-4CA0-A347-8C5014ADEF99}" presName="vNodes" presStyleCnt="0"/>
      <dgm:spPr/>
    </dgm:pt>
    <dgm:pt modelId="{3A9D0BC6-BC2D-445E-82F3-76FBDA7998A9}" type="pres">
      <dgm:prSet presAssocID="{85E99936-3BB6-4CA0-A347-8C5014ADEF99}" presName="lastNode" presStyleLbl="node1" presStyleIdx="0" presStyleCnt="1" custLinFactX="39361" custLinFactNeighborX="100000" custLinFactNeighborY="9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F723B-4EC2-4C99-B91D-ADE442C344DB}" srcId="{85E99936-3BB6-4CA0-A347-8C5014ADEF99}" destId="{73FD1994-2C4C-41B3-BBB3-9245B019D56E}" srcOrd="0" destOrd="0" parTransId="{8BD47598-65FD-4815-A9F2-A5FCC4A1AF2D}" sibTransId="{3A9387A6-7BC9-4EB7-88D5-353868B351B9}"/>
    <dgm:cxn modelId="{279DBFCB-F06B-49DD-9327-FBF9DCD01643}" type="presOf" srcId="{85E99936-3BB6-4CA0-A347-8C5014ADEF99}" destId="{E9EDFA5C-1177-42F4-AE8A-571361F2830F}" srcOrd="0" destOrd="0" presId="urn:microsoft.com/office/officeart/2005/8/layout/equation2"/>
    <dgm:cxn modelId="{AB315F69-2EB8-435F-A942-6F58740A8281}" type="presOf" srcId="{73FD1994-2C4C-41B3-BBB3-9245B019D56E}" destId="{3A9D0BC6-BC2D-445E-82F3-76FBDA7998A9}" srcOrd="0" destOrd="0" presId="urn:microsoft.com/office/officeart/2005/8/layout/equation2"/>
    <dgm:cxn modelId="{FFD9E71A-B4FD-483A-BE19-18F032B44699}" type="presParOf" srcId="{E9EDFA5C-1177-42F4-AE8A-571361F2830F}" destId="{3393805B-7C4C-496B-804E-ED8B77A0FAC0}" srcOrd="0" destOrd="0" presId="urn:microsoft.com/office/officeart/2005/8/layout/equation2"/>
    <dgm:cxn modelId="{7514172D-ED3B-44CF-A977-E7239D9D78D0}" type="presParOf" srcId="{E9EDFA5C-1177-42F4-AE8A-571361F2830F}" destId="{3A9D0BC6-BC2D-445E-82F3-76FBDA7998A9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 smtClean="0">
              <a:latin typeface="Arial Black" panose="020B0A04020102020204" pitchFamily="34" charset="0"/>
            </a:rPr>
            <a:t>6</a:t>
          </a:r>
          <a:r>
            <a:rPr lang="ru-RU" sz="6500" kern="1200" dirty="0" smtClean="0">
              <a:latin typeface="Arial Black" panose="020B0A04020102020204" pitchFamily="34" charset="0"/>
            </a:rPr>
            <a:t>+</a:t>
          </a:r>
          <a:endParaRPr lang="ru-RU" sz="6500" kern="1200" dirty="0">
            <a:latin typeface="Arial Black" panose="020B0A04020102020204" pitchFamily="34" charset="0"/>
          </a:endParaRPr>
        </a:p>
      </dsp:txBody>
      <dsp:txXfrm>
        <a:off x="507850" y="333272"/>
        <a:ext cx="1609177" cy="16091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362325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695597" y="333272"/>
        <a:ext cx="1609177" cy="1609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>
              <a:latin typeface="Arial Black" panose="020B0A04020102020204" pitchFamily="34" charset="0"/>
            </a:rPr>
            <a:t>0</a:t>
          </a:r>
          <a:r>
            <a:rPr lang="ru-RU" sz="6500" kern="120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174578" y="0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507850" y="333272"/>
        <a:ext cx="1609177" cy="16091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D0BC6-BC2D-445E-82F3-76FBDA7998A9}">
      <dsp:nvSpPr>
        <dsp:cNvPr id="0" name=""/>
        <dsp:cNvSpPr/>
      </dsp:nvSpPr>
      <dsp:spPr>
        <a:xfrm>
          <a:off x="515103" y="753"/>
          <a:ext cx="2275721" cy="227572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800" kern="1200" dirty="0">
              <a:latin typeface="Arial Black" panose="020B0A04020102020204" pitchFamily="34" charset="0"/>
            </a:rPr>
            <a:t>0</a:t>
          </a:r>
          <a:r>
            <a:rPr lang="ru-RU" sz="6500" kern="1200" dirty="0">
              <a:latin typeface="Arial Black" panose="020B0A04020102020204" pitchFamily="34" charset="0"/>
            </a:rPr>
            <a:t>+</a:t>
          </a:r>
        </a:p>
      </dsp:txBody>
      <dsp:txXfrm>
        <a:off x="848375" y="334025"/>
        <a:ext cx="1609177" cy="1609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5" Type="http://schemas.openxmlformats.org/officeDocument/2006/relationships/image" Target="../media/image18.jpeg"/><Relationship Id="rId10" Type="http://schemas.microsoft.com/office/2007/relationships/diagramDrawing" Target="../diagrams/drawing7.xml"/><Relationship Id="rId4" Type="http://schemas.openxmlformats.org/officeDocument/2006/relationships/image" Target="../media/image17.jpeg"/><Relationship Id="rId9" Type="http://schemas.openxmlformats.org/officeDocument/2006/relationships/diagramColors" Target="../diagrams/colors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3" y="47667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ПРАВА, ОБЯЗАННОСТИ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 ОТВЕТСТВЕННОСТЬ НЕСОВЕРШЕННОЛЕТНИХ</a:t>
            </a:r>
            <a:endParaRPr lang="ru-RU" sz="4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2685178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80928"/>
            <a:ext cx="2839076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2" y="3916313"/>
            <a:ext cx="3579495" cy="27802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994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3590" y="142852"/>
            <a:ext cx="5388466" cy="34290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214710" cy="36716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5715000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8"/>
            <a:ext cx="2881296" cy="32099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4500562" y="2500306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789" y="1311965"/>
            <a:ext cx="6912768" cy="3413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ИМЯ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31973" y="5013176"/>
            <a:ext cx="52565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КОДЕКС,  СТАТЬЯ 19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</a:t>
            </a: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КОДЕКС РФ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 СТАТЬЯ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58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4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ГРАЖДАНСТВО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692" y="1928803"/>
            <a:ext cx="4031308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28803"/>
            <a:ext cx="3872727" cy="3775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3071802" y="435769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517232"/>
            <a:ext cx="8928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b="1" dirty="0" smtClean="0"/>
              <a:t>                                                      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 СТАТЬЯ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 ГРАЖДАНСТВЕ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                                               В РОССИЙСКОЙ ФЕДЕРАЦИИ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r>
              <a:rPr lang="ru-RU" b="1" dirty="0" smtClean="0"/>
              <a:t>                           </a:t>
            </a:r>
          </a:p>
          <a:p>
            <a:r>
              <a:rPr lang="ru-RU" b="1" dirty="0" smtClean="0"/>
              <a:t>                                                                                                         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ЭКОНОМИЧЕСКИЕ ПРАВА</a:t>
            </a:r>
            <a: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&amp;zcy;&amp;acy;&amp;pcy;&amp;acy;&amp;dcy;&amp;ncy;&amp;ycy;&amp;iecy; &amp;iecy;&amp;vcy;&amp;rcy;&amp;ocy;&amp;pcy;&amp;iecy;&amp;jcy;&amp;scy;&amp;kcy;&amp;icy;&amp;iecy; &amp;gcy;&amp;rcy;&amp;ucy;&amp;pcy;&amp;pcy;&amp;ycy; &amp;scy;&amp;tcy;&amp;rcy;&amp;iecy;&amp;mcy;&amp;icy;&amp;tcy;&amp;iecy;&amp;lcy;&amp;softcy;&amp;ncy;&amp;ocy; &amp;pcy;&amp;ocy;&amp;kcy;&amp;icy;&amp;dcy;&amp;acy;&amp;yucy;&amp;tcy; &amp;ucy;&amp;kcy;&amp;rcy;&amp;acy;&amp;icy;&amp;ncy;&amp;scy;&amp;kcy;&amp;icy;&amp;jcy; &amp;rcy;&amp;ycy;&amp;ncy;&amp;ocy;&amp;kcy; FINOBZOR, &amp;Ucy;&amp;kcy;&amp;rcy;&amp;acy;&amp;icy;&amp;ncy;&amp;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5438978" cy="407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69642" y="2830565"/>
            <a:ext cx="3314648" cy="2661446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03848" y="5661248"/>
            <a:ext cx="5679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РФ,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28, ЧАСТЬ 1 </a:t>
            </a:r>
          </a:p>
        </p:txBody>
      </p:sp>
    </p:spTree>
    <p:extLst>
      <p:ext uri="{BB962C8B-B14F-4D97-AF65-F5344CB8AC3E}">
        <p14:creationId xmlns:p14="http://schemas.microsoft.com/office/powerpoint/2010/main" val="672492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48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ПРАВО СОВЕРШАТЬ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МЕЛКИЕ БЫТОВЫЕ СДЕЛКИ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27784" y="5445224"/>
            <a:ext cx="6516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СТАТЬЯ 28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 ЗАЩИТЕ ПРАВ ПОТРЕБИТЕЛЕЙ»</a:t>
            </a:r>
            <a:endParaRPr 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3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20680" cy="349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200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</a:t>
            </a:r>
            <a:r>
              <a:rPr lang="ru-RU" sz="4000" b="1" dirty="0" smtClean="0">
                <a:solidFill>
                  <a:srgbClr val="8B3331"/>
                </a:solidFill>
                <a:latin typeface="Arial Black" pitchFamily="34" charset="0"/>
              </a:rPr>
              <a:t>РАСПОРЯЖАТЬСЯ ДЕНЬГАМИ</a:t>
            </a:r>
            <a:r>
              <a:rPr lang="ru-RU" sz="4000" dirty="0" smtClean="0">
                <a:solidFill>
                  <a:srgbClr val="8B3331"/>
                </a:solidFill>
                <a:latin typeface="Arial Black" pitchFamily="34" charset="0"/>
              </a:rPr>
              <a:t>, КОТОРЫЕ ДАЛИ РОДИТЕЛИ ИЛИ РОДСТВЕННИКИ </a:t>
            </a: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43702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930812"/>
            <a:ext cx="6176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ГРАЖДАНСКИЙ КОДЕКС РФ, СТАТЬЯ 28</a:t>
            </a:r>
          </a:p>
        </p:txBody>
      </p:sp>
    </p:spTree>
    <p:extLst>
      <p:ext uri="{BB962C8B-B14F-4D97-AF65-F5344CB8AC3E}">
        <p14:creationId xmlns:p14="http://schemas.microsoft.com/office/powerpoint/2010/main" val="3474505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4"/>
            <a:ext cx="7102572" cy="35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ОБРАЗОВАНИЕ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15140" y="4429132"/>
            <a:ext cx="2286016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00" kern="1200" dirty="0" smtClean="0">
                  <a:latin typeface="Arial Black" panose="020B0A04020102020204" pitchFamily="34" charset="0"/>
                </a:rPr>
                <a:t>6,5</a:t>
              </a:r>
              <a:r>
                <a:rPr lang="ru-RU" sz="3600" kern="1200" dirty="0" smtClean="0">
                  <a:latin typeface="Arial Black" panose="020B0A04020102020204" pitchFamily="34" charset="0"/>
                </a:rPr>
                <a:t>+</a:t>
              </a:r>
              <a:endParaRPr lang="ru-RU" sz="36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683568" y="5229200"/>
            <a:ext cx="612068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«ОБ ОБРАЗОВАНИИ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В РОССЙИСКОЙ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ФЕДЕРАЦИИ»,  СТАТЬЯ 67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endPara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28, 29, 30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01341"/>
            <a:ext cx="7474013" cy="356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ОБУЧЕНИЕ </a:t>
            </a:r>
            <a:b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dirty="0" smtClean="0">
                <a:ln w="11430"/>
                <a:solidFill>
                  <a:srgbClr val="005A9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 УСЛОВИЯХ, ОТВЕЧАЮЩИХ ОСОБЕННОСТЯМ РЕБЕНКА</a:t>
            </a:r>
            <a: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282" y="4429132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6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618898" y="5733256"/>
            <a:ext cx="57458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62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8" y="1737473"/>
            <a:ext cx="7560840" cy="383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ПРАВО ВСТУПАТЬ В ДЕТСКИЕ ОБЩЕСТВЕННЫЕ ОБЪЕДИНЕНИЯ </a:t>
            </a:r>
            <a: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4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800" kern="1200" dirty="0" smtClean="0">
                  <a:latin typeface="Arial Black" panose="020B0A04020102020204" pitchFamily="34" charset="0"/>
                </a:rPr>
                <a:t>8</a:t>
              </a:r>
              <a:r>
                <a:rPr lang="ru-RU" sz="6500" kern="1200" dirty="0" smtClean="0">
                  <a:latin typeface="Arial Black" panose="020B0A04020102020204" pitchFamily="34" charset="0"/>
                </a:rPr>
                <a:t>+</a:t>
              </a:r>
              <a:endParaRPr lang="ru-RU" sz="65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84246" y="57332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</a:t>
            </a:r>
          </a:p>
          <a:p>
            <a:r>
              <a:rPr lang="ru-RU" sz="24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ОБЩЕСТВЕННЫХ ОБЪЕДИНЕНИЯХ»</a:t>
            </a:r>
            <a:endParaRPr lang="ru-RU" sz="2400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ПРАВО ВЫРАЖАТЬ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panose="020B0604020202020204" pitchFamily="34" charset="0"/>
              </a:rPr>
              <a:t>СВОЕ МНЕНИЕ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878546"/>
            <a:ext cx="6768752" cy="358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Группа 4"/>
          <p:cNvGrpSpPr/>
          <p:nvPr/>
        </p:nvGrpSpPr>
        <p:grpSpPr>
          <a:xfrm>
            <a:off x="357158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10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699792" y="562303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ГЛАВА 11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6113" y="5373688"/>
            <a:ext cx="8174359" cy="129540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«РЕБЕНКОМ   ПРИЗНАЕТСЯ   ВСЯКИЙ   ЧЕЛОВЕК,   </a:t>
            </a:r>
            <a:endParaRPr lang="ru-RU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indent="0" algn="l">
              <a:buNone/>
            </a:pPr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 </a:t>
            </a:r>
            <a:r>
              <a:rPr lang="ru-RU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ДОСТИГШИЙ  18-ЛЕТНЕГО  ВОЗРАСТА»</a:t>
            </a:r>
          </a:p>
          <a:p>
            <a:pPr marL="0" indent="0">
              <a:buNone/>
            </a:pPr>
            <a:r>
              <a:rPr lang="ru-RU" sz="900" b="1" dirty="0" smtClean="0">
                <a:latin typeface="Arial Narrow" panose="020B0606020202030204" pitchFamily="34" charset="0"/>
              </a:rPr>
              <a:t>                                           </a:t>
            </a:r>
            <a:endParaRPr lang="ru-RU" sz="9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200" b="1" dirty="0">
                <a:latin typeface="Arial Narrow" panose="020B0606020202030204" pitchFamily="34" charset="0"/>
              </a:rPr>
              <a:t>                         </a:t>
            </a:r>
            <a:r>
              <a:rPr lang="ru-RU" sz="2200" b="1" dirty="0" smtClean="0">
                <a:latin typeface="Arial Narrow" panose="020B0606020202030204" pitchFamily="34" charset="0"/>
              </a:rPr>
              <a:t>                                    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ООН О ПРАВАХ РЕБЕНКА</a:t>
            </a:r>
            <a:endParaRPr lang="ru-RU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https://deti.mail.ru/pre_square800_resize/pic/photolib/2013/06/13/lori-0003077285-big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64016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latin typeface="Arial Black" pitchFamily="34" charset="0"/>
              </a:rPr>
              <a:t>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a:t>
            </a:r>
            <a:endParaRPr lang="ru-RU" sz="27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579267"/>
            <a:ext cx="3714206" cy="2467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2499413"/>
            <a:ext cx="2846690" cy="29961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11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67544" y="5682663"/>
            <a:ext cx="7549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  ЗАКОН   ОТ   24  ИЮНЯ 1999 ГОДА   №  120-ФЗ</a:t>
            </a:r>
          </a:p>
          <a:p>
            <a:r>
              <a:rPr lang="ru-RU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«ОБ ОСНОВАХ СИСТЕМЫ ПРОФИЛАКТИКИ БЕЗНАДЗОРНОСТИ                          И  ПРАВОНАРУШЕНИЙ  НЕСОВЕРШЕННОЛЕТНИХ»</a:t>
            </a:r>
            <a:endParaRPr lang="ru-RU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ПРАВО НА ТРУД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70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0"/>
            <a:ext cx="4714876" cy="368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30681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Группа 9"/>
          <p:cNvGrpSpPr/>
          <p:nvPr/>
        </p:nvGrpSpPr>
        <p:grpSpPr>
          <a:xfrm>
            <a:off x="6715140" y="4357694"/>
            <a:ext cx="2275721" cy="2275721"/>
            <a:chOff x="174578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Овал 10"/>
            <p:cNvSpPr/>
            <p:nvPr/>
          </p:nvSpPr>
          <p:spPr>
            <a:xfrm>
              <a:off x="174578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43315"/>
            <a:ext cx="440105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63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5502"/>
            <a:ext cx="7920880" cy="288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>  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ОБЯЗАННОСТЬ:</a:t>
            </a:r>
            <a:b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8B3331"/>
                </a:solidFill>
                <a:latin typeface="Arial Black" pitchFamily="34" charset="0"/>
              </a:rPr>
              <a:t> ПОЛУЧИТЬ ПАСПОРТ </a:t>
            </a:r>
            <a: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8B3331"/>
                </a:solidFill>
                <a:latin typeface="Arial Black" pitchFamily="34" charset="0"/>
              </a:rPr>
            </a:br>
            <a:endParaRPr lang="ru-RU" dirty="0">
              <a:solidFill>
                <a:srgbClr val="8B3331"/>
              </a:solidFill>
              <a:latin typeface="Arial Black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4282" y="435769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27248" y="5085184"/>
            <a:ext cx="58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8B33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ПОСТАНОВЛЕНИЕ ПРАВИТЕЛЬСТВА РФ   «ОБ УТВЕРЖДЕНИИ ПОЛОЖЕНИЯ О ПАС-ПОРТЕ ГРАЖДАНИНА РФ»</a:t>
            </a:r>
            <a:endParaRPr lang="ru-RU" sz="2400" b="1" dirty="0">
              <a:solidFill>
                <a:srgbClr val="8B33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103" y="1484784"/>
            <a:ext cx="3008313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  <a:t/>
            </a:r>
            <a:b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75856" y="1484784"/>
            <a:ext cx="2880320" cy="464137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ИМУЩЕСТВЕННАЯ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ЗАКЛЮЧЁННЫМ СДЕЛКАМ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lvl="0" indent="0" algn="ctr"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ПРИЧИНЕНИЕ ИМУЩЕСТВЕННОГО ВРЕДА 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2746648" cy="4641379"/>
          </a:xfrm>
        </p:spPr>
        <p:txBody>
          <a:bodyPr/>
          <a:lstStyle/>
          <a:p>
            <a:pPr lvl="0" algn="ctr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МАТЕРИАЛЬНАЯ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ЗА НАРУШЕНИЕ ТРУДОВОЙ ДИСЦИПЛИНЫ 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lvl="0"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РАБОТАЮЩИХ) 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807" y="612048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ОТВЕТСТВЕННОСТЬ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220486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УГОЛОВНАЯ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(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20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ВИДАМ ПРЕСТУПЛЕНИЙ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284984"/>
            <a:ext cx="2174901" cy="299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3267402"/>
            <a:ext cx="2088233" cy="298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00" y="3267402"/>
            <a:ext cx="2121520" cy="301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720790" y="260647"/>
            <a:ext cx="2051052" cy="1872209"/>
            <a:chOff x="507850" y="-1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Овал 12"/>
            <p:cNvSpPr/>
            <p:nvPr/>
          </p:nvSpPr>
          <p:spPr>
            <a:xfrm>
              <a:off x="507850" y="-1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81224" y="333271"/>
              <a:ext cx="1726409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ct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400" kern="1200" dirty="0" smtClean="0">
                  <a:latin typeface="Arial Black" panose="020B0A04020102020204" pitchFamily="34" charset="0"/>
                </a:rPr>
                <a:t>14</a:t>
              </a:r>
              <a:r>
                <a:rPr lang="ru-RU" sz="4000" kern="1200" dirty="0" smtClean="0">
                  <a:latin typeface="Arial Black" panose="020B0A04020102020204" pitchFamily="34" charset="0"/>
                </a:rPr>
                <a:t>+</a:t>
              </a:r>
              <a:endParaRPr lang="ru-RU" sz="40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0435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4405312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214554"/>
            <a:ext cx="3857652" cy="436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3571868" y="4500570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15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285728"/>
          <a:ext cx="850112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0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779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ПРАВО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ДАВАТЬ СОГЛАСИЕ НА МЕДИЦИНСКОЕ ВМЕШАТЕЛЬСТВО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ПРАВО ЗАКЛЮЧАТЬ ТРУДОВОЙ ДОГОВОР ДЛЯ ЛИЦ,  ПОЛУЧИВШИХ ОБЩЕЕ ОБРАЗОВАНИЕ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38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09915"/>
            <a:ext cx="2428860" cy="304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786191"/>
            <a:ext cx="275748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4790"/>
            <a:ext cx="2500330" cy="30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7507" y="3789357"/>
            <a:ext cx="3996493" cy="30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66" y="188640"/>
            <a:ext cx="3864039" cy="314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715140" y="30003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>
            <a:off x="7207485" y="476672"/>
            <a:ext cx="178337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3096344" cy="471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C:\Users\user\Desktop\9785437403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772816"/>
            <a:ext cx="3153487" cy="47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47864" y="292494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16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-107950" y="274638"/>
            <a:ext cx="9251950" cy="128215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ПОЛНАЯ УГОЛОВНАЯ И АДМИНИСТРАТИВНАЯ ОТВЕТСТВЕННОСТЬ</a:t>
            </a:r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29614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17 ЛЕТ ЮНОШИ ОБЯЗАНЫ ВСТАТЬ НА ВОИНСКИЙ УЧЕТ </a:t>
            </a:r>
            <a:endParaRPr lang="ru-RU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1916832"/>
            <a:ext cx="6984776" cy="3168352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51520" y="4365104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Овал 7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17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771800" y="538422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404F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ФЕДЕРАЛЬНЫЙ ЗАКОН от 28 МАРТА 1998 г.     N 53-ФЗ «О ВОИНСКОЙ ОБЯЗАННОСТИ И ВОЕННОЙ СЛУЖБЕ»</a:t>
            </a:r>
            <a:endParaRPr lang="ru-RU" sz="2400" b="1" dirty="0">
              <a:solidFill>
                <a:srgbClr val="404F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1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joker.yasurgut.ru/uploads/posts/2015-02/1423558141_logotip-ya-grazhdanin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6397"/>
            <a:ext cx="641979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156176" y="476672"/>
            <a:ext cx="2275721" cy="2275721"/>
            <a:chOff x="388860" y="0"/>
            <a:chExt cx="2275721" cy="227572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" name="Овал 3"/>
            <p:cNvSpPr/>
            <p:nvPr/>
          </p:nvSpPr>
          <p:spPr>
            <a:xfrm>
              <a:off x="388860" y="0"/>
              <a:ext cx="2275721" cy="2275721"/>
            </a:xfrm>
            <a:prstGeom prst="ellipse">
              <a:avLst/>
            </a:prstGeom>
            <a:solidFill>
              <a:srgbClr val="C0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507850" y="333271"/>
              <a:ext cx="1609177" cy="1609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1760" tIns="111760" rIns="111760" bIns="111760" numCol="1" spcCol="1270" anchor="ctr" anchorCtr="0">
              <a:noAutofit/>
            </a:bodyPr>
            <a:lstStyle/>
            <a:p>
              <a:pPr lvl="0" algn="r" defTabSz="3911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000" kern="1200" dirty="0" smtClean="0">
                  <a:latin typeface="Arial Black" panose="020B0A04020102020204" pitchFamily="34" charset="0"/>
                </a:rPr>
                <a:t>18</a:t>
              </a:r>
              <a:r>
                <a:rPr lang="ru-RU" sz="4400" kern="1200" dirty="0" smtClean="0">
                  <a:latin typeface="Arial Black" panose="020B0A04020102020204" pitchFamily="34" charset="0"/>
                </a:rPr>
                <a:t>+</a:t>
              </a:r>
              <a:endParaRPr lang="ru-RU" sz="4400" kern="12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90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ПРАВО НА РАЗВИТИЕ</a:t>
            </a:r>
            <a:r>
              <a:rPr lang="ru-RU" b="1" dirty="0" smtClean="0">
                <a:latin typeface="Arial Black" panose="020B0A04020102020204" pitchFamily="34" charset="0"/>
              </a:rPr>
              <a:t/>
            </a:r>
            <a:br>
              <a:rPr lang="ru-RU" b="1" dirty="0" smtClean="0">
                <a:latin typeface="Arial Black" panose="020B0A04020102020204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www.irinakhani.spb.ru/sites/default/files/den-zdorovya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8840"/>
            <a:ext cx="3744416" cy="249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ablo-tuta.ru/wp-content/uploads/2013/03/%D0%BC%D1%83%D0%B7%D1%8B%D0%BA%D0%B0%D0%BB%D1%8C%D0%BD%D0%B0%D1%8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8839"/>
            <a:ext cx="3842712" cy="24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1368"/>
            <a:ext cx="3842712" cy="230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0" y="3812965"/>
            <a:ext cx="3703154" cy="227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654854" cy="404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ЖИЗНЬ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89199649"/>
              </p:ext>
            </p:extLst>
          </p:nvPr>
        </p:nvGraphicFramePr>
        <p:xfrm>
          <a:off x="6319859" y="4437112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517232"/>
            <a:ext cx="69640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http://filearchive.cnews.ru/img/cnews/2009/07/24/mail3_26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136" y="3186485"/>
            <a:ext cx="4719920" cy="3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latin typeface="Arial Narrow" pitchFamily="34" charset="0"/>
              </a:rPr>
              <a:t/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2" name="Picture 4" descr="https://img3.badfon.ru/original/640x480/f/84/devochka-blondinka-reben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932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vanovo.bezformata.ru/content/image1322850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3423"/>
            <a:ext cx="4570096" cy="284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http://sakhaasia.ru/wp-content/uploads/2015/05/167d6d96a3f3e26a9bae6b17bc5c6f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3422"/>
            <a:ext cx="4277219" cy="284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06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4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42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ПРАВА РЕБЕНКА ЗАЩИЩАЮТ</a:t>
            </a:r>
            <a: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4752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Arial Black" panose="020B0A04020102020204" pitchFamily="34" charset="0"/>
              </a:rPr>
              <a:t>  </a:t>
            </a:r>
            <a:r>
              <a:rPr lang="ru-RU" sz="3300" dirty="0" smtClean="0">
                <a:latin typeface="Arial Black" panose="020B0A04020102020204" pitchFamily="34" charset="0"/>
              </a:rPr>
              <a:t>родители 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органы </a:t>
            </a:r>
            <a:r>
              <a:rPr lang="ru-RU" sz="3300" dirty="0">
                <a:latin typeface="Arial Black" panose="020B0A04020102020204" pitchFamily="34" charset="0"/>
              </a:rPr>
              <a:t>государственной власти </a:t>
            </a:r>
            <a:r>
              <a:rPr lang="ru-RU" sz="3300" dirty="0" smtClean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3300" dirty="0">
                <a:latin typeface="Arial Black" panose="020B0A04020102020204" pitchFamily="34" charset="0"/>
              </a:rPr>
              <a:t> </a:t>
            </a:r>
            <a:r>
              <a:rPr lang="ru-RU" sz="3300" dirty="0" smtClean="0">
                <a:latin typeface="Arial Black" panose="020B0A04020102020204" pitchFamily="34" charset="0"/>
              </a:rPr>
              <a:t>    и </a:t>
            </a:r>
            <a:r>
              <a:rPr lang="ru-RU" sz="3300" dirty="0">
                <a:latin typeface="Arial Black" panose="020B0A04020102020204" pitchFamily="34" charset="0"/>
              </a:rPr>
              <a:t>местного </a:t>
            </a:r>
            <a:r>
              <a:rPr lang="ru-RU" sz="3300" dirty="0" smtClean="0">
                <a:latin typeface="Arial Black" panose="020B0A04020102020204" pitchFamily="34" charset="0"/>
              </a:rPr>
              <a:t>самоуправления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правоохранительные органы </a:t>
            </a:r>
            <a:endParaRPr lang="ru-RU" sz="33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суды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300" dirty="0" smtClean="0">
                <a:latin typeface="Arial Black" panose="020B0A04020102020204" pitchFamily="34" charset="0"/>
              </a:rPr>
              <a:t>  Уполномоченный по правам ребенка</a:t>
            </a:r>
            <a:endParaRPr lang="ru-RU" sz="3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1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" y="0"/>
            <a:ext cx="91962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38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344816" cy="36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ЖЕСТОКОГО ОБРАЩЕНИЯ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29553515"/>
              </p:ext>
            </p:extLst>
          </p:nvPr>
        </p:nvGraphicFramePr>
        <p:xfrm>
          <a:off x="6156176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5733256"/>
            <a:ext cx="6048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19, 37, 38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120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984776" cy="353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9"/>
            <a:ext cx="9144000" cy="928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ЗАЩИТУ ОТ ВРЕДНОЙ, ОПАСНОЙ И НЕПОСИЛЬНОЙ РАБОТЫ, ПОХИЩЕНИЯ, ПРОДАЖИ </a:t>
            </a:r>
            <a:endParaRPr lang="ru-RU" sz="3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6359268"/>
              </p:ext>
            </p:extLst>
          </p:nvPr>
        </p:nvGraphicFramePr>
        <p:xfrm>
          <a:off x="179512" y="431961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5445224"/>
            <a:ext cx="56886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СТАТЬИ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32, 34, 35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1pkrq4o1weu3bz9n92dj4dyq-wpengine.netdna-ssl.com/wp-content/uploads/2014/08/494061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4" y="3371858"/>
            <a:ext cx="3321803" cy="31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on.medikforum.ru/uploads/posts/2013-05/thumbs/1369393255_zanimatsya-seks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240087" cy="30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685928" cy="3347091"/>
          </a:xfrm>
          <a:prstGeom prst="rect">
            <a:avLst/>
          </a:prstGeom>
        </p:spPr>
      </p:pic>
      <p:pic>
        <p:nvPicPr>
          <p:cNvPr id="1030" name="Picture 6" descr="https://static.websguru.com.ar/var/m_3/38/38d/76848/1126820-img3.w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71858"/>
            <a:ext cx="4536504" cy="317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20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8" y="1656666"/>
            <a:ext cx="7620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14300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ДОСТОЙНЫЙ </a:t>
            </a:r>
            <a:b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rgbClr val="8B33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УРОВЕНЬ ЖИЗНИ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179512" y="4342430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915816" y="5661248"/>
            <a:ext cx="58326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СТАТЬЯ 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3381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696744" cy="39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007E3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НА ОХРАНУ ЗДОРОВЬЯ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95935099"/>
              </p:ext>
            </p:extLst>
          </p:nvPr>
        </p:nvGraphicFramePr>
        <p:xfrm>
          <a:off x="6343325" y="4365104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75050" y="5301208"/>
            <a:ext cx="62148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КОНСТИТУЦИЯ РФ, СТАТЬЯ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41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09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урок права ребенка\рис\с родителя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" y="1721178"/>
            <a:ext cx="7620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ПРАВО ЖИТЬ И ОБЩАТЬСЯ </a:t>
            </a:r>
            <a:b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РОДИТЕЛЯМИ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0370670"/>
              </p:ext>
            </p:extLst>
          </p:nvPr>
        </p:nvGraphicFramePr>
        <p:xfrm>
          <a:off x="6353175" y="4581525"/>
          <a:ext cx="2790825" cy="227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04483" y="5332432"/>
            <a:ext cx="59046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СЕМЕЙНЫЙ КОДЕКС РФ,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СТАТЬИ 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54, 55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956" y="6224984"/>
            <a:ext cx="8630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КОНВЕНЦИЯ ООН О ПРАВАХ РЕБЕНКА, СТАТЬЯ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9, 10 18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52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398</Words>
  <Application>Microsoft Office PowerPoint</Application>
  <PresentationFormat>Экран (4:3)</PresentationFormat>
  <Paragraphs>107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 ПРАВО НА ЖИЗНЬ </vt:lpstr>
      <vt:lpstr>  ПРАВО НА ЗАЩИТУ ОТ ЖЕСТОКОГО ОБРАЩЕНИЯ   </vt:lpstr>
      <vt:lpstr>       </vt:lpstr>
      <vt:lpstr>Презентация PowerPoint</vt:lpstr>
      <vt:lpstr>  ПРАВО НА ДОСТОЙНЫЙ  УРОВЕНЬ ЖИЗНИ   </vt:lpstr>
      <vt:lpstr> ПРАВО НА ОХРАНУ ЗДОРОВЬЯ  </vt:lpstr>
      <vt:lpstr>  ПРАВО ЖИТЬ И ОБЩАТЬСЯ  С РОДИТЕЛЯМИ  </vt:lpstr>
      <vt:lpstr>Презентация PowerPoint</vt:lpstr>
      <vt:lpstr>  ПРАВО НА ИМЯ   </vt:lpstr>
      <vt:lpstr>ПРАВО НА ГРАЖДАНСТВО</vt:lpstr>
      <vt:lpstr>   ЭКОНОМИЧЕСКИЕ ПРАВА    </vt:lpstr>
      <vt:lpstr>                        ПРАВО СОВЕРШАТЬ  МЕЛКИЕ БЫТОВЫЕ СДЕЛКИ     </vt:lpstr>
      <vt:lpstr>                 ПРАВО РАСПОРЯЖАТЬСЯ ДЕНЬГАМИ, КОТОРЫЕ ДАЛИ РОДИТЕЛИ ИЛИ РОДСТВЕННИКИ      </vt:lpstr>
      <vt:lpstr>ПРАВО НА ОБРАЗОВАНИЕ</vt:lpstr>
      <vt:lpstr>  ПРАВО НА ОБУЧЕНИЕ  В УСЛОВИЯХ, ОТВЕЧАЮЩИХ ОСОБЕННОСТЯМ РЕБЕНКА  </vt:lpstr>
      <vt:lpstr>   ПРАВО ВСТУПАТЬ В ДЕТСКИЕ ОБЩЕСТВЕННЫЕ ОБЪЕДИНЕНИЯ  </vt:lpstr>
      <vt:lpstr>   ПРАВО ВЫРАЖАТЬ  СВОЕ МНЕНИЕ</vt:lpstr>
      <vt:lpstr>    За совершение общественно опасных действий, преступлений, систематическое нарушение правил общественного поведения ребенок может быть помещен в специальное учебно-воспитательное учреждение закрытого типа</vt:lpstr>
      <vt:lpstr>   ПРАВО НА ТРУД</vt:lpstr>
      <vt:lpstr>      ОБЯЗАННОСТЬ:  ПОЛУЧИТЬ ПАСПОРТ  </vt:lpstr>
      <vt:lpstr>  </vt:lpstr>
      <vt:lpstr>Презентация PowerPoint</vt:lpstr>
      <vt:lpstr>Презентация PowerPoint</vt:lpstr>
      <vt:lpstr>ПОЛНАЯ УГОЛОВНАЯ И АДМИНИСТРАТИВНАЯ ОТВЕТСТВЕННОСТЬ</vt:lpstr>
      <vt:lpstr>В 17 ЛЕТ ЮНОШИ ОБЯЗАНЫ ВСТАТЬ НА ВОИНСКИЙ УЧЕТ </vt:lpstr>
      <vt:lpstr>Презентация PowerPoint</vt:lpstr>
      <vt:lpstr>   ПРАВО НА РАЗВИТИЕ   </vt:lpstr>
      <vt:lpstr>    </vt:lpstr>
      <vt:lpstr> ПРАВА РЕБЕНКА ЗАЩИЩАЮТ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 на жизнь</dc:title>
  <dc:creator>Бурдюгова Ольга</dc:creator>
  <cp:lastModifiedBy>Артисевич Л.А.</cp:lastModifiedBy>
  <cp:revision>110</cp:revision>
  <dcterms:created xsi:type="dcterms:W3CDTF">2013-05-30T10:45:39Z</dcterms:created>
  <dcterms:modified xsi:type="dcterms:W3CDTF">2021-10-28T10:49:07Z</dcterms:modified>
</cp:coreProperties>
</file>